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62" r:id="rId6"/>
    <p:sldId id="412" r:id="rId7"/>
    <p:sldId id="413" r:id="rId8"/>
    <p:sldId id="415" r:id="rId9"/>
    <p:sldId id="383" r:id="rId10"/>
    <p:sldId id="414" r:id="rId11"/>
    <p:sldId id="416" r:id="rId12"/>
    <p:sldId id="417" r:id="rId13"/>
    <p:sldId id="420" r:id="rId14"/>
    <p:sldId id="421" r:id="rId15"/>
    <p:sldId id="418" r:id="rId16"/>
    <p:sldId id="422" r:id="rId17"/>
    <p:sldId id="40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E14F2-06F0-4604-A3F2-D2D959AAF221}" v="4" dt="2019-04-09T16:54:31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6353" autoAdjust="0"/>
  </p:normalViewPr>
  <p:slideViewPr>
    <p:cSldViewPr snapToGrid="0">
      <p:cViewPr varScale="1">
        <p:scale>
          <a:sx n="103" d="100"/>
          <a:sy n="103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Grogan" userId="4f75a092a3d968bf" providerId="LiveId" clId="{ED466B12-8DF4-4111-927A-B1DCA8527F25}"/>
  </pc:docChgLst>
  <pc:docChgLst>
    <pc:chgData name="Sean Grogan" userId="4f75a092a3d968bf" providerId="LiveId" clId="{9E1AFDAC-69AE-4C44-AF38-BE2A8F3171A5}"/>
  </pc:docChgLst>
  <pc:docChgLst>
    <pc:chgData name="Sean Grogan" userId="4f75a092a3d968bf" providerId="LiveId" clId="{B6A46BA2-62D8-47A0-BE90-417C23074E48}"/>
  </pc:docChgLst>
  <pc:docChgLst>
    <pc:chgData name="Sean Grogan" userId="4f75a092a3d968bf" providerId="LiveId" clId="{27313D85-7BB6-4BA3-85D0-94C3E12B35D9}"/>
    <pc:docChg chg="custSel addSld delSld modSld sldOrd">
      <pc:chgData name="Sean Grogan" userId="4f75a092a3d968bf" providerId="LiveId" clId="{27313D85-7BB6-4BA3-85D0-94C3E12B35D9}" dt="2019-04-02T17:09:09.551" v="530" actId="20577"/>
      <pc:docMkLst>
        <pc:docMk/>
      </pc:docMkLst>
      <pc:sldChg chg="modSp">
        <pc:chgData name="Sean Grogan" userId="4f75a092a3d968bf" providerId="LiveId" clId="{27313D85-7BB6-4BA3-85D0-94C3E12B35D9}" dt="2019-04-02T17:09:09.551" v="530" actId="20577"/>
        <pc:sldMkLst>
          <pc:docMk/>
          <pc:sldMk cId="960979303" sldId="414"/>
        </pc:sldMkLst>
        <pc:graphicFrameChg chg="mod">
          <ac:chgData name="Sean Grogan" userId="4f75a092a3d968bf" providerId="LiveId" clId="{27313D85-7BB6-4BA3-85D0-94C3E12B35D9}" dt="2018-11-07T01:51:24.623" v="95" actId="20577"/>
          <ac:graphicFrameMkLst>
            <pc:docMk/>
            <pc:sldMk cId="960979303" sldId="414"/>
            <ac:graphicFrameMk id="5" creationId="{7C56453B-1AB2-468C-B601-45D106BB4689}"/>
          </ac:graphicFrameMkLst>
        </pc:graphicFrameChg>
        <pc:graphicFrameChg chg="mod modGraphic">
          <ac:chgData name="Sean Grogan" userId="4f75a092a3d968bf" providerId="LiveId" clId="{27313D85-7BB6-4BA3-85D0-94C3E12B35D9}" dt="2019-04-02T17:09:09.551" v="530" actId="20577"/>
          <ac:graphicFrameMkLst>
            <pc:docMk/>
            <pc:sldMk cId="960979303" sldId="414"/>
            <ac:graphicFrameMk id="6" creationId="{6909527B-FCF5-4DFE-B251-F3E3806A3015}"/>
          </ac:graphicFrameMkLst>
        </pc:graphicFrameChg>
      </pc:sldChg>
    </pc:docChg>
  </pc:docChgLst>
  <pc:docChgLst>
    <pc:chgData name="Sean Grogan" userId="4f75a092a3d968bf" providerId="LiveId" clId="{9BEB411F-6743-4DBE-B8DF-98179402CABE}"/>
  </pc:docChgLst>
  <pc:docChgLst>
    <pc:chgData name="Sean Grogan" userId="4f75a092a3d968bf" providerId="LiveId" clId="{333E14F2-06F0-4604-A3F2-D2D959AAF221}"/>
    <pc:docChg chg="modSld">
      <pc:chgData name="Sean Grogan" userId="4f75a092a3d968bf" providerId="LiveId" clId="{333E14F2-06F0-4604-A3F2-D2D959AAF221}" dt="2019-04-09T16:54:31.164" v="3" actId="20577"/>
      <pc:docMkLst>
        <pc:docMk/>
      </pc:docMkLst>
      <pc:sldChg chg="modSp">
        <pc:chgData name="Sean Grogan" userId="4f75a092a3d968bf" providerId="LiveId" clId="{333E14F2-06F0-4604-A3F2-D2D959AAF221}" dt="2019-04-09T16:54:31.164" v="3" actId="20577"/>
        <pc:sldMkLst>
          <pc:docMk/>
          <pc:sldMk cId="960979303" sldId="414"/>
        </pc:sldMkLst>
        <pc:graphicFrameChg chg="mod">
          <ac:chgData name="Sean Grogan" userId="4f75a092a3d968bf" providerId="LiveId" clId="{333E14F2-06F0-4604-A3F2-D2D959AAF221}" dt="2019-04-09T16:54:31.164" v="3" actId="20577"/>
          <ac:graphicFrameMkLst>
            <pc:docMk/>
            <pc:sldMk cId="960979303" sldId="414"/>
            <ac:graphicFrameMk id="5" creationId="{7C56453B-1AB2-468C-B601-45D106BB468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D8013-B51E-4469-8292-386D104A3A1D}" type="datetimeFigureOut">
              <a:rPr lang="en-US" smtClean="0"/>
              <a:t>2019-04-09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960B-7FD1-45D0-A090-47964929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such remote sensing tools are Doppler radar; remote or manned weather stations that track data such as temperature, wind speed, and barometric pressure; and visual observations. </a:t>
            </a:r>
          </a:p>
          <a:p>
            <a:endParaRPr lang="en-US" dirty="0"/>
          </a:p>
          <a:p>
            <a:r>
              <a:rPr lang="en-US" dirty="0"/>
              <a:t>When warning is issued:</a:t>
            </a:r>
          </a:p>
          <a:p>
            <a:endParaRPr lang="en-US" dirty="0"/>
          </a:p>
          <a:p>
            <a:r>
              <a:rPr lang="en-US" dirty="0"/>
              <a:t>POD &gt;70%, 100% for EF4 or greater. </a:t>
            </a:r>
          </a:p>
          <a:p>
            <a:endParaRPr lang="en-US" dirty="0"/>
          </a:p>
          <a:p>
            <a:r>
              <a:rPr lang="en-US" dirty="0"/>
              <a:t>FAR &gt;70%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960B-7FD1-45D0-A090-4796492955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9075D-3DDF-40B6-A168-92DDED1051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(8) And (9) are a linear combo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(8) And (9) are a linear combo of </a:t>
                </a:r>
                <a:r>
                  <a:rPr lang="en-US" i="0">
                    <a:latin typeface="Cambria Math" panose="02040503050406030204" pitchFamily="18" charset="0"/>
                  </a:rPr>
                  <a:t>∑8_(</a:t>
                </a:r>
                <a:r>
                  <a:rPr lang="en-US" b="0" i="0">
                    <a:latin typeface="Cambria Math" panose="02040503050406030204" pitchFamily="18" charset="0"/>
                  </a:rPr>
                  <a:t>𝑖∈𝑉)▒∑8_(𝑠∈𝑆)▒〖𝑥_𝑖𝑗𝑠 (𝑧_𝑖𝑠−𝑧_𝑗𝑠+𝑑_𝑗 ) 〗=0     ∀𝑗∈𝑊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960B-7FD1-45D0-A090-479649295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5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A037-0521-4D2F-9B9F-3EDC472A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883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CDECD-20D2-4F13-B856-FBD3391B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9080" y="6413791"/>
            <a:ext cx="2743200" cy="365125"/>
          </a:xfrm>
        </p:spPr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 17" descr="constructionsite.jpg">
            <a:extLst>
              <a:ext uri="{FF2B5EF4-FFF2-40B4-BE49-F238E27FC236}">
                <a16:creationId xmlns:a16="http://schemas.microsoft.com/office/drawing/2014/main" id="{0E858E7E-7DFF-4886-BDB5-593C754D8C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70479" y="2758324"/>
            <a:ext cx="3241801" cy="3519670"/>
          </a:xfrm>
          <a:prstGeom prst="rect">
            <a:avLst/>
          </a:prstGeom>
        </p:spPr>
      </p:pic>
      <p:pic>
        <p:nvPicPr>
          <p:cNvPr id="10" name="Image 14" descr="web_projet_power_gila.jpg">
            <a:extLst>
              <a:ext uri="{FF2B5EF4-FFF2-40B4-BE49-F238E27FC236}">
                <a16:creationId xmlns:a16="http://schemas.microsoft.com/office/drawing/2014/main" id="{B8EA0B9F-E533-45E5-AD3D-932A2EC717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736882" y="3675160"/>
            <a:ext cx="3780781" cy="2613836"/>
          </a:xfrm>
          <a:prstGeom prst="rect">
            <a:avLst/>
          </a:prstGeom>
        </p:spPr>
      </p:pic>
      <p:pic>
        <p:nvPicPr>
          <p:cNvPr id="11" name="Image 26" descr="img-plan-review-services.jpg">
            <a:extLst>
              <a:ext uri="{FF2B5EF4-FFF2-40B4-BE49-F238E27FC236}">
                <a16:creationId xmlns:a16="http://schemas.microsoft.com/office/drawing/2014/main" id="{05186148-6A9E-4BC3-B335-49A79F7F5D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048155" y="4385631"/>
            <a:ext cx="1535911" cy="1919888"/>
          </a:xfrm>
          <a:prstGeom prst="rect">
            <a:avLst/>
          </a:prstGeom>
        </p:spPr>
      </p:pic>
      <p:pic>
        <p:nvPicPr>
          <p:cNvPr id="12" name="Image 23" descr="Logo_modb.jpeg">
            <a:extLst>
              <a:ext uri="{FF2B5EF4-FFF2-40B4-BE49-F238E27FC236}">
                <a16:creationId xmlns:a16="http://schemas.microsoft.com/office/drawing/2014/main" id="{5C78E44E-3108-4AFE-BB84-F9167BE419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9720" y="4877648"/>
            <a:ext cx="2442284" cy="14653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53289B-1372-4C3A-ADDF-F7FCABF5E731}"/>
              </a:ext>
            </a:extLst>
          </p:cNvPr>
          <p:cNvGrpSpPr/>
          <p:nvPr userDrawn="1"/>
        </p:nvGrpSpPr>
        <p:grpSpPr>
          <a:xfrm>
            <a:off x="152400" y="71558"/>
            <a:ext cx="11887200" cy="4572000"/>
            <a:chOff x="637371" y="-1780989"/>
            <a:chExt cx="8858250" cy="4583152"/>
          </a:xfrm>
        </p:grpSpPr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CC96BB8D-2342-4906-8FD0-D3FA91038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778" y="-1780989"/>
              <a:ext cx="8709057" cy="4583152"/>
            </a:xfrm>
            <a:custGeom>
              <a:avLst/>
              <a:gdLst/>
              <a:ahLst/>
              <a:cxnLst>
                <a:cxn ang="0">
                  <a:pos x="0" y="2526"/>
                </a:cxn>
                <a:cxn ang="0">
                  <a:pos x="1" y="0"/>
                </a:cxn>
                <a:cxn ang="0">
                  <a:pos x="5466" y="0"/>
                </a:cxn>
                <a:cxn ang="0">
                  <a:pos x="5464" y="1785"/>
                </a:cxn>
                <a:cxn ang="0">
                  <a:pos x="0" y="2526"/>
                </a:cxn>
              </a:cxnLst>
              <a:rect l="0" t="0" r="r" b="b"/>
              <a:pathLst>
                <a:path w="5466" h="2592">
                  <a:moveTo>
                    <a:pt x="0" y="2526"/>
                  </a:moveTo>
                  <a:cubicBezTo>
                    <a:pt x="0" y="1263"/>
                    <a:pt x="1" y="0"/>
                    <a:pt x="1" y="0"/>
                  </a:cubicBezTo>
                  <a:lnTo>
                    <a:pt x="5466" y="0"/>
                  </a:lnTo>
                  <a:cubicBezTo>
                    <a:pt x="5466" y="0"/>
                    <a:pt x="5465" y="892"/>
                    <a:pt x="5464" y="1785"/>
                  </a:cubicBezTo>
                  <a:cubicBezTo>
                    <a:pt x="4819" y="2442"/>
                    <a:pt x="1837" y="2592"/>
                    <a:pt x="0" y="25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41C4D0B-9041-45F9-BCA3-FEE287A0C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371" y="144688"/>
              <a:ext cx="8858250" cy="2381250"/>
            </a:xfrm>
            <a:custGeom>
              <a:avLst/>
              <a:gdLst/>
              <a:ahLst/>
              <a:cxnLst>
                <a:cxn ang="0">
                  <a:pos x="0" y="1500"/>
                </a:cxn>
                <a:cxn ang="0">
                  <a:pos x="72" y="1500"/>
                </a:cxn>
                <a:cxn ang="0">
                  <a:pos x="5544" y="102"/>
                </a:cxn>
                <a:cxn ang="0">
                  <a:pos x="5580" y="0"/>
                </a:cxn>
              </a:cxnLst>
              <a:rect l="0" t="0" r="r" b="b"/>
              <a:pathLst>
                <a:path w="5580" h="1500">
                  <a:moveTo>
                    <a:pt x="0" y="1500"/>
                  </a:moveTo>
                  <a:cubicBezTo>
                    <a:pt x="12" y="1499"/>
                    <a:pt x="12" y="1494"/>
                    <a:pt x="72" y="1500"/>
                  </a:cubicBezTo>
                  <a:cubicBezTo>
                    <a:pt x="4710" y="1494"/>
                    <a:pt x="5454" y="444"/>
                    <a:pt x="5544" y="102"/>
                  </a:cubicBezTo>
                  <a:cubicBezTo>
                    <a:pt x="5580" y="24"/>
                    <a:pt x="5573" y="21"/>
                    <a:pt x="5580" y="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1D2B3B-453E-4CC6-965F-1A8CB58CF7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720" y="1201612"/>
            <a:ext cx="9144000" cy="1391131"/>
          </a:xfrm>
        </p:spPr>
        <p:txBody>
          <a:bodyPr anchor="b"/>
          <a:lstStyle>
            <a:lvl1pPr algn="l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F5B34-F001-4455-A36E-B560DE4E71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720" y="2734772"/>
            <a:ext cx="9144000" cy="112217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pic>
        <p:nvPicPr>
          <p:cNvPr id="18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94948C8-1DD5-4EE1-AA6E-A51BA28190A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5" y="217276"/>
            <a:ext cx="2752725" cy="6286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57E6DB-F457-4DC0-87F8-B4A0AD287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20" y="325438"/>
            <a:ext cx="8608693" cy="733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Connecteur droit 7">
            <a:extLst>
              <a:ext uri="{FF2B5EF4-FFF2-40B4-BE49-F238E27FC236}">
                <a16:creationId xmlns:a16="http://schemas.microsoft.com/office/drawing/2014/main" id="{5803B611-80E7-4DD7-8878-796FD17D99B2}"/>
              </a:ext>
            </a:extLst>
          </p:cNvPr>
          <p:cNvCxnSpPr>
            <a:cxnSpLocks/>
          </p:cNvCxnSpPr>
          <p:nvPr userDrawn="1">
            <p:custDataLst>
              <p:tags r:id="rId1"/>
            </p:custDataLst>
          </p:nvPr>
        </p:nvCxnSpPr>
        <p:spPr bwMode="auto">
          <a:xfrm flipV="1">
            <a:off x="349857" y="6343019"/>
            <a:ext cx="11562423" cy="48287"/>
          </a:xfrm>
          <a:prstGeom prst="line">
            <a:avLst/>
          </a:prstGeom>
          <a:solidFill>
            <a:schemeClr val="folHlink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9F5C62-FCFD-4243-B8DB-2C3FC49E3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57" y="6408044"/>
            <a:ext cx="2766137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77254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505D-37B0-413F-9D61-6B1F5E73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A2A8-398D-4122-9D9D-87E4A8F3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A5A7-F539-419D-88E9-F91534A2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EEBA9-77AA-4646-B243-E87E1FE6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1EA80-7E5B-402B-BCDD-13679C4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D9A26-596D-4198-BBFD-2B158478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48AD-0B2A-4E0B-A912-A866476A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458"/>
            <a:ext cx="1097280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52FA7-D093-4ECA-B7AD-26115252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54EB-AC46-4521-A6FD-676CDCAA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FB947-4C51-459B-90FC-54B0344C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55AF-438F-4E81-A9F4-B7C423A7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4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1414"/>
            <a:ext cx="10972800" cy="57150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A7E76-704B-418E-90ED-3F463EAB4D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836613"/>
            <a:ext cx="10972800" cy="5040312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6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A89F-7384-4AA6-A877-9AE4B199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BBCC1-E6EB-44D5-80F6-1655B665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6C28-A842-47AB-BCBA-41B4E9A2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229D2-8982-4FFC-BD91-7045F6DF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Old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657600" cy="3200400"/>
          </a:xfrm>
          <a:solidFill>
            <a:srgbClr val="003366"/>
          </a:solidFill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3200400"/>
            <a:ext cx="8534400" cy="2949547"/>
          </a:xfrm>
          <a:solidFill>
            <a:srgbClr val="FFC000"/>
          </a:solid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33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B8A451-5807-4217-884A-735457F59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8534400" cy="32004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F4CDF228-B72C-4C75-976E-6103EEFFDB6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19653" y="4578970"/>
            <a:ext cx="2618295" cy="15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6515-5864-41BC-A201-0ADAEEDB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12B0-540C-4E28-B906-D97FF6C8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10907"/>
            <a:ext cx="5181600" cy="52660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97AB-BC56-4D11-812D-1E5E8311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0907"/>
            <a:ext cx="5181600" cy="5266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D7B25-3FD6-4D46-AED3-A4E5FC5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A5BF7-2FF7-4AAC-A272-9F5DB467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649B-EF3E-4130-9994-F68FCDA8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"/>
            <a:ext cx="10514012" cy="7474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CB740-7E14-4F18-AD07-910BC82F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1410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4DFF-4F86-44FE-95BA-922A140E4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8800"/>
            <a:ext cx="5157787" cy="4360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C486-74C2-4C60-8BA3-72683B6F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1410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C7642-41F1-408A-B517-9B107BC8E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8800"/>
            <a:ext cx="5183188" cy="4360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4D612-1A1C-49F5-9B14-1AEA4F4C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051F0-E8F7-41E4-96A1-B2D542AE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7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BD98-2A7C-4F28-9286-B109B79B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4A198-6DEA-45FD-8150-FB182765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156D-B18E-406C-B977-412BDFA7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C7DF-64A7-48EB-9439-E0F9E084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78E7D-9006-4495-91E4-653B3B2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88DE-3320-4718-8966-35ED8748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5FF4-1C02-4A2E-BD26-9C9317A7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F63D7-C686-4871-A18D-008548CBD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74999-4AE7-4342-8F27-F2E7E412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EE37C-71E4-459A-8CB4-6FA1B44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D6AFB-F5A1-4EC3-9DB4-A96D2CF6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35D17-31F2-4471-8767-50CBB93757D4}"/>
              </a:ext>
            </a:extLst>
          </p:cNvPr>
          <p:cNvSpPr/>
          <p:nvPr userDrawn="1"/>
        </p:nvSpPr>
        <p:spPr>
          <a:xfrm>
            <a:off x="0" y="-1"/>
            <a:ext cx="12192000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8E44F-940F-4B7C-B70A-7F16CE3F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59A1-3F97-45DF-A799-1E9D9110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06449"/>
            <a:ext cx="10972800" cy="527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D78E4-11CD-4763-BE23-EB39C9571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21A6-6BDB-4710-BDF7-D226B150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7BD8F051-FD9E-48D7-8558-32C7931BB30C}"/>
              </a:ext>
            </a:extLst>
          </p:cNvPr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143123" y="5807075"/>
            <a:ext cx="152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sean.grogan@polymtl.c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16/j.robot.2017.09.01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70E9-A70E-486A-8FB0-3505A2918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Framework for Using Drones After a Tornado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A74DB-C11D-4EC4-87BB-5D5C01B8E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SEAN GROGAN, Robert Pellerin, Michel Gamache</a:t>
            </a:r>
          </a:p>
          <a:p>
            <a:r>
              <a:rPr lang="fr-FR" dirty="0"/>
              <a:t>École Polytechnique de Montréal</a:t>
            </a:r>
          </a:p>
          <a:p>
            <a:r>
              <a:rPr lang="fr-FR" dirty="0"/>
              <a:t>sean.grogan@polymtl.ca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1128F-0D5E-4FC3-B8B3-0B4A80E2A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INFORMS 2018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86852-0056-4DFE-9958-566635638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A5A3E-1503-4808-BADE-7B311EAB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6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A5E6-CD81-4493-B944-0F895E33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and Constraints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CFD5F-A265-4F67-89EE-92F342658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10</a:t>
            </a:fld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4772588"/>
                  </p:ext>
                </p:extLst>
              </p:nvPr>
            </p:nvGraphicFramePr>
            <p:xfrm>
              <a:off x="609600" y="870877"/>
              <a:ext cx="4572000" cy="4775708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6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4772588"/>
                  </p:ext>
                </p:extLst>
              </p:nvPr>
            </p:nvGraphicFramePr>
            <p:xfrm>
              <a:off x="609600" y="870877"/>
              <a:ext cx="4572000" cy="4775708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709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2137" r="-37615" b="-518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58278" r="-37615" b="-261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158278" r="-49635" b="-261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96711" r="-3761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296711" r="-4963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738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48760" r="-37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548760" r="-49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183311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i="1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183311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132" r="-37363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40132" r="-48905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8989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44898" r="-37363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144898" r="-48905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dirty="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90164" r="-37363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690164" r="-48905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73864" r="-37363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273864" r="-48905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76000" r="-37363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376000" r="-48905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097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8EB4E3-3930-4FF2-9470-F0C6300A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94045E6-9832-48FA-BEAA-9191023C88B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 version of the nearest insertion heuristic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is defined in (2) which is the longest tour in the problem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defined as number of depots used,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𝑤𝑝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time it takes </a:t>
                </a:r>
                <a:r>
                  <a:rPr lang="en-US"/>
                  <a:t>to traverse the waypoints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length of a given tour starting from depot 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94045E6-9832-48FA-BEAA-9191023C8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1389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37B3FE5-C6C4-44CC-98A9-62F36466146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-9144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Begin with shortest arc between a station and a waypoint</a:t>
                </a:r>
              </a:p>
              <a:p>
                <a:pPr marL="0" indent="-9144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 0,0</a:t>
                </a:r>
              </a:p>
              <a:p>
                <a:pPr marL="0" indent="-9144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While there are no waypoints unvisited</a:t>
                </a:r>
              </a:p>
              <a:p>
                <a:pPr marL="457200" lvl="1" indent="-9144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Cycle through the remaining waypoint and depot combinations and add the waypoint that increases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200" dirty="0">
                    <a:latin typeface="Consolas" panose="020B0609020204030204" pitchFamily="49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</a:rPr>
                  <a:t>the least</a:t>
                </a:r>
              </a:p>
              <a:p>
                <a:pPr marL="457200" lvl="1" indent="-9144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In case of a tie, add the waypoint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400" dirty="0">
                  <a:latin typeface="Consolas" panose="020B0609020204030204" pitchFamily="49" charset="0"/>
                </a:endParaRPr>
              </a:p>
              <a:p>
                <a:pPr marL="457200" lvl="1" indent="-9144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In case of a tie, add the waypoint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𝑤𝑝</m:t>
                        </m:r>
                      </m:sub>
                    </m:sSub>
                  </m:oMath>
                </a14:m>
                <a:endParaRPr lang="en-US" sz="1400" dirty="0">
                  <a:latin typeface="Consolas" panose="020B0609020204030204" pitchFamily="49" charset="0"/>
                </a:endParaRPr>
              </a:p>
              <a:p>
                <a:pPr marL="457200" lvl="1" indent="-9144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In case of a tie, add the waypoint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latin typeface="Consolas" panose="020B0609020204030204" pitchFamily="49" charset="0"/>
                </a:endParaRPr>
              </a:p>
              <a:p>
                <a:pPr marL="457200" lvl="1" indent="-9144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Else add the waypoint randomly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37B3FE5-C6C4-44CC-98A9-62F36466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706" t="-347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5ABE8-136D-4F17-A198-F0850AE4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447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09-DF61-4409-8FB5-E9DA7186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2251D-DB45-498B-BDEA-298883D72B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Data from Moore-Newcastle Tornado in 2013</a:t>
                </a:r>
              </a:p>
              <a:p>
                <a:r>
                  <a:rPr lang="en-US" dirty="0"/>
                  <a:t>1779 waypoints + 200 fire stations (depots) generated from the data</a:t>
                </a:r>
              </a:p>
              <a:p>
                <a:pPr lvl="1"/>
                <a:r>
                  <a:rPr lang="en-US" dirty="0"/>
                  <a:t>MBILP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778×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b="0" dirty="0"/>
                  <a:t> binaries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354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b="0" dirty="0"/>
                  <a:t> continuous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b="0" dirty="0"/>
                  <a:t> equations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62251D-DB45-498B-BDEA-298883D72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9E546-5C10-46C5-8FCE-E9E879E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12" descr="A close up of a map&#10;&#10;Description generated with high confidence">
            <a:extLst>
              <a:ext uri="{FF2B5EF4-FFF2-40B4-BE49-F238E27FC236}">
                <a16:creationId xmlns:a16="http://schemas.microsoft.com/office/drawing/2014/main" id="{B73B119D-EA56-40B5-89E1-07874880B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9517"/>
            <a:ext cx="5181600" cy="3349154"/>
          </a:xfrm>
        </p:spPr>
      </p:pic>
    </p:spTree>
    <p:extLst>
      <p:ext uri="{BB962C8B-B14F-4D97-AF65-F5344CB8AC3E}">
        <p14:creationId xmlns:p14="http://schemas.microsoft.com/office/powerpoint/2010/main" val="249774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483D-2A32-4BC1-9141-53BF7380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3158-E2D6-4FFD-ABD2-3FE5506C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12" descr="A close up of a map&#10;&#10;Description generated with high confidence">
            <a:extLst>
              <a:ext uri="{FF2B5EF4-FFF2-40B4-BE49-F238E27FC236}">
                <a16:creationId xmlns:a16="http://schemas.microsoft.com/office/drawing/2014/main" id="{4E348548-78A0-4AC4-BDDC-B7AF3A3C6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7" y="1102877"/>
            <a:ext cx="7546426" cy="4877672"/>
          </a:xfrm>
        </p:spPr>
      </p:pic>
    </p:spTree>
    <p:extLst>
      <p:ext uri="{BB962C8B-B14F-4D97-AF65-F5344CB8AC3E}">
        <p14:creationId xmlns:p14="http://schemas.microsoft.com/office/powerpoint/2010/main" val="286906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483D-2A32-4BC1-9141-53BF7380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3158-E2D6-4FFD-ABD2-3FE5506C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12" descr="A close up of a map&#10;&#10;Description generated with high confidence">
            <a:extLst>
              <a:ext uri="{FF2B5EF4-FFF2-40B4-BE49-F238E27FC236}">
                <a16:creationId xmlns:a16="http://schemas.microsoft.com/office/drawing/2014/main" id="{4E348548-78A0-4AC4-BDDC-B7AF3A3C6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7" y="1102877"/>
            <a:ext cx="7546426" cy="4877672"/>
          </a:xfrm>
        </p:spPr>
      </p:pic>
      <p:pic>
        <p:nvPicPr>
          <p:cNvPr id="6" name="Content Placeholder 1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58E9D7-D643-4FAF-A496-63CF2404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6" y="1102876"/>
            <a:ext cx="7546425" cy="48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B071-CA2C-44A5-856F-6702631F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test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1747-B576-4390-8B9C-B5E9FF490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Executed on an AMD A7-7600 APU processor with 16GB of ram</a:t>
            </a:r>
          </a:p>
          <a:p>
            <a:r>
              <a:rPr lang="en-US" dirty="0"/>
              <a:t>Loading and processing data takes approximately 120 seconds</a:t>
            </a:r>
          </a:p>
          <a:p>
            <a:r>
              <a:rPr lang="en-US" dirty="0"/>
              <a:t>Two heuristics tested: cluster-first route second and nearest neighbor</a:t>
            </a:r>
          </a:p>
          <a:p>
            <a:pPr lvl="1"/>
            <a:r>
              <a:rPr lang="en-US" dirty="0"/>
              <a:t>Clustering was parallelized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DCA48E-CE76-4524-A2A5-0D1106AA2F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6363246"/>
              </p:ext>
            </p:extLst>
          </p:nvPr>
        </p:nvGraphicFramePr>
        <p:xfrm>
          <a:off x="6172202" y="2872740"/>
          <a:ext cx="5410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1882709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2557067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79716209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806348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t_bar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15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27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Nearest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8902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2F47-0F56-4A43-B320-3D363C5D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DE8AF8-292A-4EC6-B574-403D911F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A25AF-4D13-4E3C-A1C2-8AD1DA3BA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86" y="1054981"/>
            <a:ext cx="7694628" cy="49734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E5C57-587D-4F03-82C7-FD194BAC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33660BAB-6383-43CA-9FA4-B74EE51D5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892486"/>
              </p:ext>
            </p:extLst>
          </p:nvPr>
        </p:nvGraphicFramePr>
        <p:xfrm>
          <a:off x="2966720" y="6028445"/>
          <a:ext cx="56438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970">
                  <a:extLst>
                    <a:ext uri="{9D8B030D-6E8A-4147-A177-3AD203B41FA5}">
                      <a16:colId xmlns:a16="http://schemas.microsoft.com/office/drawing/2014/main" val="18827090"/>
                    </a:ext>
                  </a:extLst>
                </a:gridCol>
                <a:gridCol w="1410970">
                  <a:extLst>
                    <a:ext uri="{9D8B030D-6E8A-4147-A177-3AD203B41FA5}">
                      <a16:colId xmlns:a16="http://schemas.microsoft.com/office/drawing/2014/main" val="325570672"/>
                    </a:ext>
                  </a:extLst>
                </a:gridCol>
                <a:gridCol w="1410970">
                  <a:extLst>
                    <a:ext uri="{9D8B030D-6E8A-4147-A177-3AD203B41FA5}">
                      <a16:colId xmlns:a16="http://schemas.microsoft.com/office/drawing/2014/main" val="2797162096"/>
                    </a:ext>
                  </a:extLst>
                </a:gridCol>
                <a:gridCol w="1410970">
                  <a:extLst>
                    <a:ext uri="{9D8B030D-6E8A-4147-A177-3AD203B41FA5}">
                      <a16:colId xmlns:a16="http://schemas.microsoft.com/office/drawing/2014/main" val="1484941186"/>
                    </a:ext>
                  </a:extLst>
                </a:gridCol>
              </a:tblGrid>
              <a:tr h="3235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t_bar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15077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r>
                        <a:rPr lang="en-US" dirty="0"/>
                        <a:t>Nearest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89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35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0D5C-EDDC-493D-A19B-08B5C2BC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AFB2-A85C-4ED1-8F42-8851FA20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Finish the (meta</a:t>
            </a:r>
            <a:r>
              <a:rPr lang="en-US"/>
              <a:t>)heuristic.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While we task the UAVs to search the entire area; often times, the damage associated with the tornado is a small part of this initial search area.  </a:t>
            </a:r>
          </a:p>
          <a:p>
            <a:pPr>
              <a:lnSpc>
                <a:spcPct val="120000"/>
              </a:lnSpc>
            </a:pPr>
            <a:r>
              <a:rPr lang="en-US" dirty="0"/>
              <a:t>While the objective of this paper was to scan the entire search area in as short amount of time - in practice the objective should be to find the damaged area as quickly as possible.  </a:t>
            </a:r>
          </a:p>
          <a:p>
            <a:pPr>
              <a:lnSpc>
                <a:spcPct val="120000"/>
              </a:lnSpc>
            </a:pPr>
            <a:r>
              <a:rPr lang="en-US" dirty="0"/>
              <a:t>In an operational sense, once some damage is uncovered, the drone can re-allocate itself to prioritize adjacent areas as the best indicator of a damaged structure is another damaged structure.  </a:t>
            </a:r>
          </a:p>
          <a:p>
            <a:pPr>
              <a:lnSpc>
                <a:spcPct val="120000"/>
              </a:lnSpc>
            </a:pPr>
            <a:r>
              <a:rPr lang="en-US" dirty="0"/>
              <a:t>In practice, manned aircraft must return to base, but the UAVs could potentially land away from base and be picked up by a staff member.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7695-8B70-46CE-AE01-C95B135F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9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5314-FC03-40AA-AEB1-2DF870C4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C624A-A55A-444A-BD35-1EA10563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Contact:</a:t>
            </a:r>
          </a:p>
          <a:p>
            <a:pPr marL="0" indent="0">
              <a:buNone/>
            </a:pPr>
            <a:r>
              <a:rPr lang="en-US" dirty="0"/>
              <a:t>Sean Grogan</a:t>
            </a:r>
            <a:br>
              <a:rPr lang="en-US" dirty="0"/>
            </a:br>
            <a:r>
              <a:rPr lang="en-US" dirty="0">
                <a:hlinkClick r:id="rId2"/>
              </a:rPr>
              <a:t>sean.grogan@polymtl.ca</a:t>
            </a:r>
            <a:br>
              <a:rPr lang="en-US" dirty="0"/>
            </a:br>
            <a:r>
              <a:rPr lang="en-US" dirty="0"/>
              <a:t>514-207-0075</a:t>
            </a:r>
            <a:br>
              <a:rPr lang="en-US" dirty="0"/>
            </a:br>
            <a:r>
              <a:rPr lang="en-US" dirty="0"/>
              <a:t>802-448-0772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8043-A78F-45EA-9EEA-D765E3B7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33EDA7-F817-4B61-B15F-0317F1721D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9" y="323847"/>
            <a:ext cx="5148082" cy="25527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1572-43C4-4AC6-8161-8C9392FE3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0" y="3259345"/>
            <a:ext cx="2228553" cy="28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0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3DAA-F587-44C3-ACAD-AD982B3D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8203-840A-402C-9670-3BDAC2B5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Introduction and literature overview</a:t>
            </a:r>
          </a:p>
          <a:p>
            <a:r>
              <a:rPr lang="en-US" dirty="0"/>
              <a:t>Introduction to tornadoes</a:t>
            </a:r>
          </a:p>
          <a:p>
            <a:r>
              <a:rPr lang="en-US" dirty="0"/>
              <a:t>Problem description and formulation</a:t>
            </a:r>
          </a:p>
          <a:p>
            <a:r>
              <a:rPr lang="en-US" dirty="0"/>
              <a:t>Framework and application</a:t>
            </a:r>
          </a:p>
          <a:p>
            <a:r>
              <a:rPr lang="en-US" dirty="0"/>
              <a:t>Concluding remarks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E79C3F-AC98-4A16-8DF4-7DF32C9B5F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59" y="323847"/>
            <a:ext cx="5148082" cy="255270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25E9D-5EE9-4D1D-83FB-C76D5DFD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8F43B2-DA90-4A3B-AC57-DD0F5141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Drones in disaster response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9C5755-660E-49A4-AFA6-A7756168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organizations and research institutions are adding a new dimension to their search and rescue operations by using UAVs and drones</a:t>
            </a:r>
          </a:p>
          <a:p>
            <a:r>
              <a:rPr lang="en-US" dirty="0"/>
              <a:t>Proliferation of cell phones provides a detection opportunity</a:t>
            </a:r>
          </a:p>
          <a:p>
            <a:r>
              <a:rPr lang="en-US" dirty="0"/>
              <a:t>Key study from Beck, et al (2018) where the authors propose a system for assisting in locating people after the Haitian earthquake in 2010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10BD-1068-4018-BE7B-2512087A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96805-149F-4711-8DF8-638B22073BAC}"/>
              </a:ext>
            </a:extLst>
          </p:cNvPr>
          <p:cNvSpPr txBox="1"/>
          <p:nvPr/>
        </p:nvSpPr>
        <p:spPr>
          <a:xfrm>
            <a:off x="2647950" y="5743437"/>
            <a:ext cx="933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Beck, Zoltan, et al. “Collaborative Online Planning for Automated Victim Search in Disaster Response.” </a:t>
            </a:r>
            <a:r>
              <a:rPr lang="en-US" sz="1400" i="1" dirty="0"/>
              <a:t>Robotics and Autonomous Systems</a:t>
            </a:r>
            <a:r>
              <a:rPr lang="en-US" sz="1400" dirty="0"/>
              <a:t>, vol. 100, 2018, pp. 251–266., doi:</a:t>
            </a:r>
            <a:r>
              <a:rPr lang="en-US" sz="1400" dirty="0">
                <a:hlinkClick r:id="rId2"/>
              </a:rPr>
              <a:t>10.1016/j.robot.2017.09.014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347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3244-4935-414A-B13C-AD81F1FA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tornado?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76BA7-24A3-48C1-AC89-1E602A862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violently rotating column of air in contact with the ground</a:t>
            </a:r>
          </a:p>
          <a:p>
            <a:r>
              <a:rPr lang="en-US" dirty="0"/>
              <a:t>Usually causes damage to structures near the column of air</a:t>
            </a:r>
          </a:p>
          <a:p>
            <a:r>
              <a:rPr lang="en-US" dirty="0"/>
              <a:t>The Enhanced Fujita (EF-</a:t>
            </a:r>
            <a:r>
              <a:rPr lang="en-US" i="1" dirty="0"/>
              <a:t>n</a:t>
            </a:r>
            <a:r>
              <a:rPr lang="en-US" dirty="0"/>
              <a:t>) scale is used to </a:t>
            </a:r>
            <a:r>
              <a:rPr lang="en-US" i="1" dirty="0"/>
              <a:t>asses damage</a:t>
            </a:r>
          </a:p>
          <a:p>
            <a:pPr lvl="1"/>
            <a:r>
              <a:rPr lang="en-US" i="1" dirty="0"/>
              <a:t>n </a:t>
            </a:r>
            <a:r>
              <a:rPr lang="en-US" dirty="0"/>
              <a:t>can take a value of 1 to 5, inclusive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C8E0F-E494-4AB9-B7D3-5F6DDE16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E68AB6E-6B79-4D4D-AE0B-C9B8DFBE2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867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187490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0F13-2B1E-476B-8C55-3CC59276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 tornado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17D81-FEFF-4443-9B1A-6939AC64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Organizations like the National Weather Service (NWS) predict the onset of severe weather</a:t>
            </a:r>
          </a:p>
          <a:p>
            <a:r>
              <a:rPr lang="en-US" dirty="0"/>
              <a:t>Meteorologists can predict these tornado events up to 10 minutes, or more, in advance </a:t>
            </a:r>
          </a:p>
          <a:p>
            <a:r>
              <a:rPr lang="en-US" dirty="0"/>
              <a:t>A tornado warning is issued when a tornado has been sighted or indicated as being imminent</a:t>
            </a:r>
          </a:p>
          <a:p>
            <a:pPr lvl="1"/>
            <a:r>
              <a:rPr lang="en-US" dirty="0"/>
              <a:t>When a warning is issued, the NWS urges people to take shelter immediately</a:t>
            </a:r>
          </a:p>
          <a:p>
            <a:pPr lvl="1"/>
            <a:r>
              <a:rPr lang="en-US" dirty="0"/>
              <a:t>This is known as a storm based warning (SBW)</a:t>
            </a:r>
          </a:p>
          <a:p>
            <a:r>
              <a:rPr lang="en-US" dirty="0"/>
              <a:t>Trained spotters will issue local storm reports (LSRs) when a tornado is spotted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86842-65A5-4391-B277-6EBD2EF1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1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2250-32F1-4082-8B93-1A0ED50C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of a storm based warning and a local storm report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26EB84F-9511-4E4D-8DEE-0773B62A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906463"/>
            <a:ext cx="9369777" cy="52705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8A93D-425D-44CC-B33F-8B81A0A2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732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1B80-8F3E-4B78-87FB-187A17FC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 (1/2)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B1B9-C98F-4FEF-AA32-060D0DC19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fixed wing drones with wireless sensor and other </a:t>
            </a:r>
            <a:r>
              <a:rPr lang="en-US" dirty="0">
                <a:solidFill>
                  <a:srgbClr val="003366"/>
                </a:solidFill>
              </a:rPr>
              <a:t>sensors</a:t>
            </a:r>
          </a:p>
          <a:p>
            <a:r>
              <a:rPr lang="en-US" dirty="0"/>
              <a:t>Stationed at fire stations throughout the state</a:t>
            </a:r>
          </a:p>
          <a:p>
            <a:r>
              <a:rPr lang="en-US" dirty="0"/>
              <a:t>Data from:</a:t>
            </a:r>
          </a:p>
          <a:p>
            <a:pPr lvl="1"/>
            <a:r>
              <a:rPr lang="en-US" dirty="0"/>
              <a:t>Weather information from the NWS </a:t>
            </a:r>
          </a:p>
          <a:p>
            <a:pPr lvl="1"/>
            <a:r>
              <a:rPr lang="en-US" dirty="0"/>
              <a:t>Geospatial data from the state of Oklahoma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1670C-A29E-4E86-A325-61F96AA8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Rugged UAV">
            <a:extLst>
              <a:ext uri="{FF2B5EF4-FFF2-40B4-BE49-F238E27FC236}">
                <a16:creationId xmlns:a16="http://schemas.microsoft.com/office/drawing/2014/main" id="{CA1B4935-037E-45F3-8D57-A671BD1CF1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3787"/>
            <a:ext cx="5181600" cy="26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7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288B-16F0-49D1-9DA8-2553A3E3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8B01-45A2-4F80-8F22-96BCFF7838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Formulation envisioned as a distance-constrained vehicle routing problem (DCVRP) with multiple depots</a:t>
            </a:r>
          </a:p>
          <a:p>
            <a:pPr marL="342900" indent="-342900"/>
            <a:r>
              <a:rPr lang="en-US" dirty="0"/>
              <a:t>Began with formulation from </a:t>
            </a:r>
            <a:r>
              <a:rPr lang="en-US" dirty="0" err="1"/>
              <a:t>Kek</a:t>
            </a:r>
            <a:r>
              <a:rPr lang="en-US" dirty="0"/>
              <a:t>, et al (2008) and modified to suit the problem here</a:t>
            </a:r>
          </a:p>
          <a:p>
            <a:pPr marL="342900" indent="-342900"/>
            <a:r>
              <a:rPr lang="en-US" dirty="0"/>
              <a:t>Overall service time is paramount</a:t>
            </a:r>
          </a:p>
          <a:p>
            <a:pPr marL="342900" indent="-342900"/>
            <a:r>
              <a:rPr lang="en-US" dirty="0"/>
              <a:t>Tertiary goals include minimizing the number of drones used and the distance each drone takes in it’s tour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BA61E-EFCC-4E27-B573-160BFFA7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8</a:t>
            </a:fld>
            <a:endParaRPr lang="en-US"/>
          </a:p>
        </p:txBody>
      </p:sp>
      <p:pic>
        <p:nvPicPr>
          <p:cNvPr id="17" name="Content Placeholder 1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DCF6B02-46D4-4EFB-85DA-C9E2085AB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9517"/>
            <a:ext cx="5181600" cy="3349154"/>
          </a:xfrm>
        </p:spPr>
      </p:pic>
    </p:spTree>
    <p:extLst>
      <p:ext uri="{BB962C8B-B14F-4D97-AF65-F5344CB8AC3E}">
        <p14:creationId xmlns:p14="http://schemas.microsoft.com/office/powerpoint/2010/main" val="248236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F49-DC5F-42EE-AC92-10F6AD72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and Constraints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FB603-C7DE-4233-9673-09AC0E3F6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9</a:t>
            </a:fld>
            <a:endParaRPr lang="fr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C363E7-D8FC-47C5-B35C-EAD0DAFE3E6C}"/>
              </a:ext>
            </a:extLst>
          </p:cNvPr>
          <p:cNvSpPr txBox="1">
            <a:spLocks/>
          </p:cNvSpPr>
          <p:nvPr/>
        </p:nvSpPr>
        <p:spPr>
          <a:xfrm>
            <a:off x="19812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 dirty="0"/>
              <a:t>Sets:</a:t>
            </a:r>
          </a:p>
          <a:p>
            <a:pPr marL="0" indent="0"/>
            <a:endParaRPr lang="en-US" kern="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3B45B67-3775-46E3-A274-CF237AAF628C}"/>
              </a:ext>
            </a:extLst>
          </p:cNvPr>
          <p:cNvSpPr txBox="1">
            <a:spLocks/>
          </p:cNvSpPr>
          <p:nvPr/>
        </p:nvSpPr>
        <p:spPr>
          <a:xfrm>
            <a:off x="60960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 dirty="0"/>
              <a:t>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530537"/>
                  </p:ext>
                </p:extLst>
              </p:nvPr>
            </p:nvGraphicFramePr>
            <p:xfrm>
              <a:off x="1981200" y="2037764"/>
              <a:ext cx="4114800" cy="92183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90464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3024336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waypoints (customers)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stations (depots where drones depart)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hubs and customers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530537"/>
                  </p:ext>
                </p:extLst>
              </p:nvPr>
            </p:nvGraphicFramePr>
            <p:xfrm>
              <a:off x="1981200" y="2037764"/>
              <a:ext cx="4114800" cy="92183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90464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3024336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222" r="-277095" b="-2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waypoints (customers)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3780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74194" r="-277095" b="-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stations (depots where drones depart)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40000" r="-277095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Set of hubs and customers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755560"/>
                  </p:ext>
                </p:extLst>
              </p:nvPr>
            </p:nvGraphicFramePr>
            <p:xfrm>
              <a:off x="6096000" y="2037764"/>
              <a:ext cx="4114800" cy="11236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6218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Cost (time) of going from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The upper limit of time a drone can fly (endurance)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The upper limit on the number of drones available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Big-ass number, specifically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limLow>
                                <m:limLow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755560"/>
                  </p:ext>
                </p:extLst>
              </p:nvPr>
            </p:nvGraphicFramePr>
            <p:xfrm>
              <a:off x="6096000" y="2037764"/>
              <a:ext cx="4114800" cy="11236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2876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r="-694118" b="-3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b="-3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04444" r="-69411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The upper limit of time a drone can fly (endurance)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204444" r="-69411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The upper limit on the number of drones available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2921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285417" r="-69411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t="-285417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7375" y="4309346"/>
              <a:ext cx="5937250" cy="158769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968375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968875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Arc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is traveled by drone from depot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Indicator variable that drone route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is used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668689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Load variables specifying the total load serviced by vehicle since its last visit to a depot by the time it reaches customer node. Read as maximum load on route k.  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Time it takes for the longest drone to complete it’s tour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532485"/>
                  </p:ext>
                </p:extLst>
              </p:nvPr>
            </p:nvGraphicFramePr>
            <p:xfrm>
              <a:off x="3127375" y="4309346"/>
              <a:ext cx="5937250" cy="158769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968375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968875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2876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r="-512579" b="-4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509" b="-4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104444" r="-512579" b="-3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509" t="-104444" b="-3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6868989"/>
                      </a:ext>
                    </a:extLst>
                  </a:tr>
                  <a:tr h="5737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96842" r="-512579" b="-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Load variables specifying the total load serviced by vehicle since its last visit to a depot by the time it reaches customer node. Read as maximum load on route k.  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2719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415556" r="-512579" b="-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Time it takes for the longest drone to complete it’s tour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18249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081222-EDA1-45C9-AA0D-503C03EE0BE0}"/>
              </a:ext>
            </a:extLst>
          </p:cNvPr>
          <p:cNvSpPr txBox="1"/>
          <p:nvPr/>
        </p:nvSpPr>
        <p:spPr>
          <a:xfrm>
            <a:off x="2855641" y="3816768"/>
            <a:ext cx="24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2060"/>
                </a:solidFill>
              </a:rPr>
              <a:t>Variables:</a:t>
            </a:r>
          </a:p>
        </p:txBody>
      </p:sp>
    </p:spTree>
    <p:extLst>
      <p:ext uri="{BB962C8B-B14F-4D97-AF65-F5344CB8AC3E}">
        <p14:creationId xmlns:p14="http://schemas.microsoft.com/office/powerpoint/2010/main" val="2990467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SNC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N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c_master_wide.potx" id="{B9FEC432-D9C0-4E70-AF2E-E880358B31F3}" vid="{F078C16D-70F3-428F-9FC3-CE3A1197EC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snc_master_wide_stg_v1</Template>
  <TotalTime>2790</TotalTime>
  <Words>1143</Words>
  <Application>Microsoft Office PowerPoint</Application>
  <PresentationFormat>Widescreen</PresentationFormat>
  <Paragraphs>181</Paragraphs>
  <Slides>18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Times New Roman</vt:lpstr>
      <vt:lpstr>Office Theme</vt:lpstr>
      <vt:lpstr>A Framework for Using Drones After a Tornado</vt:lpstr>
      <vt:lpstr>Outline</vt:lpstr>
      <vt:lpstr>Drones in disaster response</vt:lpstr>
      <vt:lpstr>What is a tornado?</vt:lpstr>
      <vt:lpstr>Predicting a tornado</vt:lpstr>
      <vt:lpstr>A sample of a storm based warning and a local storm report</vt:lpstr>
      <vt:lpstr>Problem description (1/2) </vt:lpstr>
      <vt:lpstr>Problem description (2/2)</vt:lpstr>
      <vt:lpstr>Problem Formulation and Constraints (1/2)</vt:lpstr>
      <vt:lpstr>Problem Formulation and Constraints (2/2)</vt:lpstr>
      <vt:lpstr>Proposed heuristic</vt:lpstr>
      <vt:lpstr>Test case</vt:lpstr>
      <vt:lpstr>Test case</vt:lpstr>
      <vt:lpstr>Test case</vt:lpstr>
      <vt:lpstr>Executing the test case</vt:lpstr>
      <vt:lpstr>PowerPoint Presentation</vt:lpstr>
      <vt:lpstr>Conclusions and future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For Using Drones After A Tornado</dc:title>
  <dc:creator>Sean Grogan</dc:creator>
  <cp:lastModifiedBy>Sean Grogan</cp:lastModifiedBy>
  <cp:revision>3</cp:revision>
  <dcterms:created xsi:type="dcterms:W3CDTF">2018-09-17T15:33:06Z</dcterms:created>
  <dcterms:modified xsi:type="dcterms:W3CDTF">2019-04-09T16:54:39Z</dcterms:modified>
</cp:coreProperties>
</file>